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2" r:id="rId3"/>
    <p:sldId id="286" r:id="rId4"/>
    <p:sldId id="313" r:id="rId5"/>
    <p:sldId id="315" r:id="rId6"/>
    <p:sldId id="287" r:id="rId7"/>
    <p:sldId id="317" r:id="rId8"/>
    <p:sldId id="316" r:id="rId9"/>
    <p:sldId id="318" r:id="rId10"/>
    <p:sldId id="323" r:id="rId11"/>
    <p:sldId id="324" r:id="rId12"/>
    <p:sldId id="326" r:id="rId13"/>
    <p:sldId id="319" r:id="rId14"/>
    <p:sldId id="320" r:id="rId15"/>
    <p:sldId id="322" r:id="rId16"/>
    <p:sldId id="331" r:id="rId17"/>
    <p:sldId id="327" r:id="rId18"/>
    <p:sldId id="328" r:id="rId19"/>
    <p:sldId id="32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" panose="020B0604020202020204" charset="0"/>
      <p:regular r:id="rId27"/>
      <p:bold r:id="rId28"/>
      <p:italic r:id="rId29"/>
      <p:boldItalic r:id="rId30"/>
    </p:embeddedFont>
    <p:embeddedFont>
      <p:font typeface="Poppins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na Sergeevna" initials="AS" lastIdx="1" clrIdx="0">
    <p:extLst>
      <p:ext uri="{19B8F6BF-5375-455C-9EA6-DF929625EA0E}">
        <p15:presenceInfo xmlns:p15="http://schemas.microsoft.com/office/powerpoint/2012/main" userId="68242c01d8bbec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5AAB"/>
    <a:srgbClr val="F8104D"/>
    <a:srgbClr val="362A71"/>
    <a:srgbClr val="281F55"/>
    <a:srgbClr val="86B875"/>
    <a:srgbClr val="7DB0DD"/>
    <a:srgbClr val="DEA900"/>
    <a:srgbClr val="EEEEEE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14E3A2-2B72-4CAA-9AC6-6FAED8C7757B}">
  <a:tblStyle styleId="{5714E3A2-2B72-4CAA-9AC6-6FAED8C77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17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7AB44-EA41-40C2-9AC5-109D8DD3A3CF}" type="datetimeFigureOut">
              <a:rPr lang="ru-RU" smtClean="0"/>
              <a:pPr/>
              <a:t>03.06.2020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41FE9-EE4F-45F3-9EA7-EEED9500C6A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281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464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3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1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99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5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9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796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1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28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3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79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6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7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1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54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877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83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7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9000" r="-1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362A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6000" y="4560161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10;p2"/>
          <p:cNvSpPr/>
          <p:nvPr userDrawn="1"/>
        </p:nvSpPr>
        <p:spPr>
          <a:xfrm>
            <a:off x="8612068" y="4624115"/>
            <a:ext cx="312717" cy="319002"/>
          </a:xfrm>
          <a:prstGeom prst="ellipse">
            <a:avLst/>
          </a:prstGeom>
          <a:noFill/>
          <a:ln w="9525" cap="rnd" cmpd="sng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blipFill dpi="0" rotWithShape="1">
          <a:blip r:embed="rId2">
            <a:grayscl/>
          </a:blip>
          <a:srcRect/>
          <a:stretch>
            <a:fillRect l="4000" t="-33000" r="4000" b="-5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Google Shape;10;p2"/>
          <p:cNvSpPr/>
          <p:nvPr userDrawn="1"/>
        </p:nvSpPr>
        <p:spPr>
          <a:xfrm>
            <a:off x="8605442" y="4624115"/>
            <a:ext cx="312717" cy="319002"/>
          </a:xfrm>
          <a:prstGeom prst="ellipse">
            <a:avLst/>
          </a:prstGeom>
          <a:noFill/>
          <a:ln w="9525" cap="rnd" cmpd="sng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24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91"/>
                    </a14:imgEffect>
                    <a14:imgEffect>
                      <a14:brightnessContrast bright="-19000" contrast="7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;p2">
            <a:extLst>
              <a:ext uri="{FF2B5EF4-FFF2-40B4-BE49-F238E27FC236}">
                <a16:creationId xmlns:a16="http://schemas.microsoft.com/office/drawing/2014/main" id="{42CBAF17-09F2-4161-8D39-6B7E26CE021F}"/>
              </a:ext>
            </a:extLst>
          </p:cNvPr>
          <p:cNvSpPr/>
          <p:nvPr/>
        </p:nvSpPr>
        <p:spPr>
          <a:xfrm>
            <a:off x="107504" y="276843"/>
            <a:ext cx="4646795" cy="4600787"/>
          </a:xfrm>
          <a:prstGeom prst="ellipse">
            <a:avLst/>
          </a:prstGeom>
          <a:solidFill>
            <a:schemeClr val="bg1">
              <a:alpha val="13000"/>
            </a:schemeClr>
          </a:solidFill>
          <a:ln cap="rnd" cmpd="dbl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-100364" y="1408146"/>
            <a:ext cx="5104412" cy="3265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АНАЛИЗ СЮЖЕТОВ </a:t>
            </a:r>
            <a:b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РОССИЙСКИХ МЕЛОДРАМ</a:t>
            </a:r>
            <a:r>
              <a:rPr lang="ru-RU" sz="1800" i="1" dirty="0">
                <a:solidFill>
                  <a:schemeClr val="bg1"/>
                </a:solidFill>
              </a:rPr>
              <a:t>	</a:t>
            </a:r>
            <a:br>
              <a:rPr lang="ru-RU" sz="1800" i="1" dirty="0">
                <a:solidFill>
                  <a:schemeClr val="bg1"/>
                </a:solidFill>
              </a:rPr>
            </a:br>
            <a:br>
              <a:rPr lang="ru-RU" sz="1800" i="1" dirty="0">
                <a:solidFill>
                  <a:schemeClr val="bg1"/>
                </a:solidFill>
              </a:rPr>
            </a:br>
            <a:br>
              <a:rPr lang="ru-RU" sz="1800" i="1" dirty="0">
                <a:solidFill>
                  <a:schemeClr val="bg1"/>
                </a:solidFill>
              </a:rPr>
            </a:br>
            <a:r>
              <a:rPr lang="ru-RU" sz="1600" i="1" dirty="0">
                <a:solidFill>
                  <a:schemeClr val="bg1"/>
                </a:solidFill>
              </a:rPr>
              <a:t>Алёна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ru-RU" sz="1600" i="1" dirty="0">
                <a:solidFill>
                  <a:schemeClr val="bg1"/>
                </a:solidFill>
              </a:rPr>
              <a:t>Бабкина, Егор Чуриков </a:t>
            </a:r>
            <a:br>
              <a:rPr lang="ru-RU" sz="1600" i="1" dirty="0">
                <a:solidFill>
                  <a:schemeClr val="bg1"/>
                </a:solidFill>
              </a:rPr>
            </a:br>
            <a:r>
              <a:rPr lang="ru-RU" sz="1600" i="1" dirty="0">
                <a:solidFill>
                  <a:schemeClr val="bg1"/>
                </a:solidFill>
              </a:rPr>
              <a:t>мар191</a:t>
            </a:r>
          </a:p>
        </p:txBody>
      </p:sp>
      <p:sp>
        <p:nvSpPr>
          <p:cNvPr id="3" name="Google Shape;10;p2"/>
          <p:cNvSpPr/>
          <p:nvPr/>
        </p:nvSpPr>
        <p:spPr>
          <a:xfrm>
            <a:off x="471174" y="699542"/>
            <a:ext cx="3884802" cy="3770550"/>
          </a:xfrm>
          <a:prstGeom prst="ellipse">
            <a:avLst/>
          </a:prstGeom>
          <a:noFill/>
          <a:ln w="9525" cap="rnd" cmpd="sng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7EE2E10-59A1-4474-A831-8243D975F3C4}"/>
              </a:ext>
            </a:extLst>
          </p:cNvPr>
          <p:cNvGrpSpPr/>
          <p:nvPr/>
        </p:nvGrpSpPr>
        <p:grpSpPr>
          <a:xfrm>
            <a:off x="5857420" y="2865852"/>
            <a:ext cx="2681261" cy="1852960"/>
            <a:chOff x="5475777" y="2879030"/>
            <a:chExt cx="2827867" cy="2133020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6001915D-4CA8-4000-AEC1-5775E42F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777" y="2879030"/>
              <a:ext cx="2827867" cy="2133020"/>
            </a:xfrm>
            <a:prstGeom prst="rect">
              <a:avLst/>
            </a:prstGeom>
          </p:spPr>
        </p:pic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495FCB8-3AE0-4A04-A689-01EA4A3BE237}"/>
                </a:ext>
              </a:extLst>
            </p:cNvPr>
            <p:cNvSpPr/>
            <p:nvPr/>
          </p:nvSpPr>
          <p:spPr>
            <a:xfrm>
              <a:off x="6563025" y="4444411"/>
              <a:ext cx="1354606" cy="114117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Сравнение прогностических моделей</a:t>
            </a:r>
          </a:p>
        </p:txBody>
      </p:sp>
      <p:sp>
        <p:nvSpPr>
          <p:cNvPr id="8" name="Google Shape;194;p19">
            <a:extLst>
              <a:ext uri="{FF2B5EF4-FFF2-40B4-BE49-F238E27FC236}">
                <a16:creationId xmlns:a16="http://schemas.microsoft.com/office/drawing/2014/main" id="{D45F8CFE-8BC0-4216-BDF8-ED7F1113B680}"/>
              </a:ext>
            </a:extLst>
          </p:cNvPr>
          <p:cNvSpPr txBox="1">
            <a:spLocks/>
          </p:cNvSpPr>
          <p:nvPr/>
        </p:nvSpPr>
        <p:spPr>
          <a:xfrm>
            <a:off x="-36512" y="557401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(глубокое)</a:t>
            </a:r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EAE731FE-F5EA-40D7-840A-3207A38AB595}"/>
              </a:ext>
            </a:extLst>
          </p:cNvPr>
          <p:cNvSpPr txBox="1">
            <a:spLocks/>
          </p:cNvSpPr>
          <p:nvPr/>
        </p:nvSpPr>
        <p:spPr>
          <a:xfrm>
            <a:off x="4200215" y="545969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(лучшее)</a:t>
            </a:r>
          </a:p>
        </p:txBody>
      </p:sp>
      <p:sp>
        <p:nvSpPr>
          <p:cNvPr id="10" name="Google Shape;194;p19">
            <a:extLst>
              <a:ext uri="{FF2B5EF4-FFF2-40B4-BE49-F238E27FC236}">
                <a16:creationId xmlns:a16="http://schemas.microsoft.com/office/drawing/2014/main" id="{224A7355-0B6F-4D16-B44C-13287F69D819}"/>
              </a:ext>
            </a:extLst>
          </p:cNvPr>
          <p:cNvSpPr txBox="1">
            <a:spLocks/>
          </p:cNvSpPr>
          <p:nvPr/>
        </p:nvSpPr>
        <p:spPr>
          <a:xfrm>
            <a:off x="-10309" y="2789877"/>
            <a:ext cx="1411778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0000"/>
                </a:solidFill>
              </a:rPr>
              <a:t>Случайный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r>
              <a:rPr lang="ru-RU" sz="1400" b="1" i="1" dirty="0">
                <a:solidFill>
                  <a:srgbClr val="FF0000"/>
                </a:solidFill>
              </a:rPr>
              <a:t>лес</a:t>
            </a:r>
          </a:p>
        </p:txBody>
      </p:sp>
      <p:sp>
        <p:nvSpPr>
          <p:cNvPr id="11" name="Google Shape;194;p19">
            <a:extLst>
              <a:ext uri="{FF2B5EF4-FFF2-40B4-BE49-F238E27FC236}">
                <a16:creationId xmlns:a16="http://schemas.microsoft.com/office/drawing/2014/main" id="{C5D7BBDD-5E11-4758-B7D9-C8EEDED4ACB1}"/>
              </a:ext>
            </a:extLst>
          </p:cNvPr>
          <p:cNvSpPr txBox="1">
            <a:spLocks/>
          </p:cNvSpPr>
          <p:nvPr/>
        </p:nvSpPr>
        <p:spPr>
          <a:xfrm>
            <a:off x="4239534" y="2865852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 err="1">
                <a:solidFill>
                  <a:srgbClr val="00B050"/>
                </a:solidFill>
              </a:rPr>
              <a:t>Бустинг</a:t>
            </a:r>
            <a:endParaRPr lang="ru-RU" sz="1400" b="1" i="1" dirty="0">
              <a:solidFill>
                <a:srgbClr val="00B050"/>
              </a:solidFill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F856C88-93E5-43AE-AFD9-B455874AAA97}"/>
              </a:ext>
            </a:extLst>
          </p:cNvPr>
          <p:cNvGrpSpPr/>
          <p:nvPr/>
        </p:nvGrpSpPr>
        <p:grpSpPr>
          <a:xfrm>
            <a:off x="1519706" y="739401"/>
            <a:ext cx="2684488" cy="1626392"/>
            <a:chOff x="1241909" y="739401"/>
            <a:chExt cx="2831270" cy="1872208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2A06077-5F19-4025-88A6-46364EFF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909" y="739401"/>
              <a:ext cx="2831270" cy="1872208"/>
            </a:xfrm>
            <a:prstGeom prst="rect">
              <a:avLst/>
            </a:prstGeom>
          </p:spPr>
        </p:pic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A82B4E2-7F66-4877-A9DC-0AA4A6048D29}"/>
                </a:ext>
              </a:extLst>
            </p:cNvPr>
            <p:cNvSpPr/>
            <p:nvPr/>
          </p:nvSpPr>
          <p:spPr>
            <a:xfrm>
              <a:off x="2218007" y="2034431"/>
              <a:ext cx="1354606" cy="114117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FBEFC2-6DB6-402B-B4AB-1E6CF1C55F84}"/>
              </a:ext>
            </a:extLst>
          </p:cNvPr>
          <p:cNvGrpSpPr/>
          <p:nvPr/>
        </p:nvGrpSpPr>
        <p:grpSpPr>
          <a:xfrm>
            <a:off x="1523109" y="2873379"/>
            <a:ext cx="2681261" cy="1786603"/>
            <a:chOff x="1241867" y="2803108"/>
            <a:chExt cx="2827867" cy="2056634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857A579-CDE4-403C-AE8E-136219740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94"/>
            <a:stretch/>
          </p:blipFill>
          <p:spPr>
            <a:xfrm>
              <a:off x="1241867" y="2803108"/>
              <a:ext cx="2827867" cy="2056634"/>
            </a:xfrm>
            <a:prstGeom prst="rect">
              <a:avLst/>
            </a:prstGeom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1E8B0D9-5ADB-425A-B93E-8A9C40B9E6E6}"/>
                </a:ext>
              </a:extLst>
            </p:cNvPr>
            <p:cNvSpPr/>
            <p:nvPr/>
          </p:nvSpPr>
          <p:spPr>
            <a:xfrm>
              <a:off x="2230518" y="4307047"/>
              <a:ext cx="1354606" cy="114117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CB523D0-3388-457D-855A-6BDFEB0F9128}"/>
              </a:ext>
            </a:extLst>
          </p:cNvPr>
          <p:cNvGrpSpPr/>
          <p:nvPr/>
        </p:nvGrpSpPr>
        <p:grpSpPr>
          <a:xfrm>
            <a:off x="6017759" y="680787"/>
            <a:ext cx="2586689" cy="1785316"/>
            <a:chOff x="5742004" y="621652"/>
            <a:chExt cx="2728124" cy="2055152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B32CEF3-55B5-43B9-9753-3FDAC22D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2004" y="621652"/>
              <a:ext cx="2728124" cy="2055152"/>
            </a:xfrm>
            <a:prstGeom prst="rect">
              <a:avLst/>
            </a:prstGeom>
          </p:spPr>
        </p:pic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A568808F-5B85-4A95-BBFE-F480C0F8FA34}"/>
                </a:ext>
              </a:extLst>
            </p:cNvPr>
            <p:cNvSpPr/>
            <p:nvPr/>
          </p:nvSpPr>
          <p:spPr>
            <a:xfrm>
              <a:off x="6588224" y="2127543"/>
              <a:ext cx="1354606" cy="114117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A073B85-3002-41AD-9A5D-87E8E73811A7}"/>
              </a:ext>
            </a:extLst>
          </p:cNvPr>
          <p:cNvSpPr/>
          <p:nvPr/>
        </p:nvSpPr>
        <p:spPr>
          <a:xfrm>
            <a:off x="212810" y="1187961"/>
            <a:ext cx="2049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min_samples_leaf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</a:t>
            </a:r>
            <a:endParaRPr lang="en-US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min_samples_split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2</a:t>
            </a:r>
            <a:endParaRPr lang="en-US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None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4EEF6C-AA80-41CB-9F86-8AFE830D06E1}"/>
              </a:ext>
            </a:extLst>
          </p:cNvPr>
          <p:cNvSpPr/>
          <p:nvPr/>
        </p:nvSpPr>
        <p:spPr>
          <a:xfrm>
            <a:off x="4516325" y="1220148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min_samples_leaf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15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B639918-5EE1-4376-8235-46151100C9FC}"/>
              </a:ext>
            </a:extLst>
          </p:cNvPr>
          <p:cNvSpPr/>
          <p:nvPr/>
        </p:nvSpPr>
        <p:spPr>
          <a:xfrm>
            <a:off x="212810" y="3434829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20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C121E4E-4078-4DA0-87C5-50B30E6F2972}"/>
              </a:ext>
            </a:extLst>
          </p:cNvPr>
          <p:cNvSpPr/>
          <p:nvPr/>
        </p:nvSpPr>
        <p:spPr>
          <a:xfrm>
            <a:off x="4610298" y="3359241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10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3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Важные слова для прогноза</a:t>
            </a:r>
          </a:p>
        </p:txBody>
      </p:sp>
      <p:sp>
        <p:nvSpPr>
          <p:cNvPr id="8" name="Google Shape;194;p19">
            <a:extLst>
              <a:ext uri="{FF2B5EF4-FFF2-40B4-BE49-F238E27FC236}">
                <a16:creationId xmlns:a16="http://schemas.microsoft.com/office/drawing/2014/main" id="{E79FA194-D5CF-43D9-BC49-F42659995AFB}"/>
              </a:ext>
            </a:extLst>
          </p:cNvPr>
          <p:cNvSpPr txBox="1">
            <a:spLocks/>
          </p:cNvSpPr>
          <p:nvPr/>
        </p:nvSpPr>
        <p:spPr>
          <a:xfrm>
            <a:off x="-324544" y="451207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(лучшее)</a:t>
            </a:r>
          </a:p>
        </p:txBody>
      </p:sp>
      <p:sp>
        <p:nvSpPr>
          <p:cNvPr id="16" name="Google Shape;194;p19">
            <a:extLst>
              <a:ext uri="{FF2B5EF4-FFF2-40B4-BE49-F238E27FC236}">
                <a16:creationId xmlns:a16="http://schemas.microsoft.com/office/drawing/2014/main" id="{651AA7AF-B7FE-49A7-9A81-7E7012B216FA}"/>
              </a:ext>
            </a:extLst>
          </p:cNvPr>
          <p:cNvSpPr txBox="1">
            <a:spLocks/>
          </p:cNvSpPr>
          <p:nvPr/>
        </p:nvSpPr>
        <p:spPr>
          <a:xfrm>
            <a:off x="3585283" y="516890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 err="1">
                <a:solidFill>
                  <a:srgbClr val="00B050"/>
                </a:solidFill>
              </a:rPr>
              <a:t>Бустинг</a:t>
            </a:r>
            <a:endParaRPr lang="ru-RU" sz="1400" b="1" i="1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93B2EF-0B84-4292-B94F-7500E8FD42E7}"/>
              </a:ext>
            </a:extLst>
          </p:cNvPr>
          <p:cNvSpPr/>
          <p:nvPr/>
        </p:nvSpPr>
        <p:spPr>
          <a:xfrm>
            <a:off x="1091612" y="816529"/>
            <a:ext cx="201480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тюрьма           0.189202</a:t>
            </a:r>
          </a:p>
          <a:p>
            <a:r>
              <a:rPr lang="ru-RU" sz="1000" dirty="0"/>
              <a:t>преступник       0.105149</a:t>
            </a:r>
          </a:p>
          <a:p>
            <a:r>
              <a:rPr lang="ru-RU" sz="1000" dirty="0"/>
              <a:t>его              0.094020</a:t>
            </a:r>
          </a:p>
          <a:p>
            <a:r>
              <a:rPr lang="ru-RU" sz="1000" dirty="0"/>
              <a:t>расследование    0.070512</a:t>
            </a:r>
          </a:p>
          <a:p>
            <a:r>
              <a:rPr lang="ru-RU" sz="1000" dirty="0"/>
              <a:t>криминальный     0.058354</a:t>
            </a:r>
          </a:p>
          <a:p>
            <a:r>
              <a:rPr lang="ru-RU" sz="1000" dirty="0"/>
              <a:t>следователь      0.045441</a:t>
            </a:r>
          </a:p>
          <a:p>
            <a:r>
              <a:rPr lang="ru-RU" sz="1000" dirty="0"/>
              <a:t>вынуждать        0.043733</a:t>
            </a:r>
          </a:p>
          <a:p>
            <a:r>
              <a:rPr lang="ru-RU" sz="1000" dirty="0"/>
              <a:t>любимый          0.041089</a:t>
            </a:r>
          </a:p>
          <a:p>
            <a:r>
              <a:rPr lang="ru-RU" sz="1000" dirty="0"/>
              <a:t>способ           0.035260</a:t>
            </a:r>
          </a:p>
          <a:p>
            <a:r>
              <a:rPr lang="ru-RU" sz="1000" dirty="0"/>
              <a:t>отбирать         0.033007</a:t>
            </a:r>
          </a:p>
          <a:p>
            <a:r>
              <a:rPr lang="ru-RU" sz="1000" dirty="0"/>
              <a:t>жертва           0.032416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несмотря</a:t>
            </a:r>
            <a:r>
              <a:rPr lang="ru-RU" sz="1000" dirty="0"/>
              <a:t>         0.027333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путь</a:t>
            </a:r>
            <a:r>
              <a:rPr lang="ru-RU" sz="1000" dirty="0"/>
              <a:t>             0.026240</a:t>
            </a:r>
          </a:p>
          <a:p>
            <a:r>
              <a:rPr lang="ru-RU" sz="1000" dirty="0" err="1"/>
              <a:t>игорь</a:t>
            </a:r>
            <a:r>
              <a:rPr lang="ru-RU" sz="1000" dirty="0"/>
              <a:t>            0.025913</a:t>
            </a:r>
          </a:p>
          <a:p>
            <a:r>
              <a:rPr lang="ru-RU" sz="1000" dirty="0"/>
              <a:t>полиция          0.021463</a:t>
            </a:r>
          </a:p>
          <a:p>
            <a:r>
              <a:rPr lang="ru-RU" sz="1000" dirty="0"/>
              <a:t>бандит           0.020901</a:t>
            </a:r>
          </a:p>
          <a:p>
            <a:r>
              <a:rPr lang="ru-RU" sz="1000" dirty="0"/>
              <a:t>ум               0.020601</a:t>
            </a:r>
          </a:p>
          <a:p>
            <a:r>
              <a:rPr lang="ru-RU" sz="1000" dirty="0"/>
              <a:t>опасный          0.020360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магазин</a:t>
            </a:r>
            <a:r>
              <a:rPr lang="ru-RU" sz="1000" dirty="0"/>
              <a:t>          0.018981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имущество</a:t>
            </a:r>
            <a:r>
              <a:rPr lang="ru-RU" sz="1000" dirty="0"/>
              <a:t>        0.016583</a:t>
            </a:r>
          </a:p>
          <a:p>
            <a:r>
              <a:rPr lang="ru-RU" sz="1000" dirty="0"/>
              <a:t>шея              0.015988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рука</a:t>
            </a:r>
            <a:r>
              <a:rPr lang="ru-RU" sz="1000" dirty="0"/>
              <a:t>             0.013884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конец</a:t>
            </a:r>
            <a:r>
              <a:rPr lang="ru-RU" sz="1000" dirty="0"/>
              <a:t>            0.009407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дача  </a:t>
            </a:r>
            <a:r>
              <a:rPr lang="ru-RU" sz="1000" dirty="0"/>
              <a:t>           0.005813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ли   </a:t>
            </a:r>
            <a:r>
              <a:rPr lang="ru-RU" sz="1000" dirty="0"/>
              <a:t>            0.005315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происходить</a:t>
            </a:r>
            <a:r>
              <a:rPr lang="ru-RU" sz="1000" dirty="0"/>
              <a:t>      0.003037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F9B274-184F-40F9-B1A0-11BF7C5E2CED}"/>
              </a:ext>
            </a:extLst>
          </p:cNvPr>
          <p:cNvSpPr/>
          <p:nvPr/>
        </p:nvSpPr>
        <p:spPr>
          <a:xfrm>
            <a:off x="5040696" y="816529"/>
            <a:ext cx="185485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тюрьма            0.149541</a:t>
            </a:r>
          </a:p>
          <a:p>
            <a:r>
              <a:rPr lang="ru-RU" sz="1000" dirty="0"/>
              <a:t>преступник        0.060896</a:t>
            </a:r>
          </a:p>
          <a:p>
            <a:r>
              <a:rPr lang="ru-RU" sz="1000" dirty="0"/>
              <a:t>его               0.060653</a:t>
            </a:r>
          </a:p>
          <a:p>
            <a:r>
              <a:rPr lang="ru-RU" sz="1000" dirty="0"/>
              <a:t>расследование     0.058340</a:t>
            </a:r>
          </a:p>
          <a:p>
            <a:r>
              <a:rPr lang="ru-RU" sz="1000" dirty="0"/>
              <a:t>бандит            0.038229</a:t>
            </a:r>
          </a:p>
          <a:p>
            <a:r>
              <a:rPr lang="ru-RU" sz="1000" dirty="0"/>
              <a:t>криминальный      0.037576</a:t>
            </a:r>
          </a:p>
          <a:p>
            <a:r>
              <a:rPr lang="ru-RU" sz="1000" dirty="0"/>
              <a:t>следователь       0.035386</a:t>
            </a:r>
          </a:p>
          <a:p>
            <a:r>
              <a:rPr lang="ru-RU" sz="1000" dirty="0"/>
              <a:t>полиция           0.028129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покрывать</a:t>
            </a:r>
            <a:r>
              <a:rPr lang="ru-RU" sz="1000" dirty="0"/>
              <a:t>         0.025190</a:t>
            </a:r>
          </a:p>
          <a:p>
            <a:r>
              <a:rPr lang="ru-RU" sz="1000" dirty="0"/>
              <a:t>вынуждать         0.022978</a:t>
            </a:r>
          </a:p>
          <a:p>
            <a:r>
              <a:rPr lang="ru-RU" sz="1000" dirty="0"/>
              <a:t>любимый           0.021580</a:t>
            </a:r>
          </a:p>
          <a:p>
            <a:r>
              <a:rPr lang="ru-RU" sz="1000" dirty="0"/>
              <a:t>отбирать          0.020517</a:t>
            </a:r>
          </a:p>
          <a:p>
            <a:r>
              <a:rPr lang="ru-RU" sz="1000" dirty="0"/>
              <a:t>жертва            0.018429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совместный</a:t>
            </a:r>
            <a:r>
              <a:rPr lang="ru-RU" sz="1000" dirty="0"/>
              <a:t>        0.015009</a:t>
            </a:r>
          </a:p>
          <a:p>
            <a:r>
              <a:rPr lang="ru-RU" sz="1000" dirty="0"/>
              <a:t>способ            0.014775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афера  </a:t>
            </a:r>
            <a:r>
              <a:rPr lang="ru-RU" sz="1000" dirty="0"/>
              <a:t>           0.013594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домик</a:t>
            </a:r>
            <a:r>
              <a:rPr lang="ru-RU" sz="1000" dirty="0"/>
              <a:t>             0.013148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загородный</a:t>
            </a:r>
            <a:r>
              <a:rPr lang="ru-RU" sz="1000" dirty="0"/>
              <a:t>        0.011261</a:t>
            </a:r>
          </a:p>
          <a:p>
            <a:r>
              <a:rPr lang="ru-RU" sz="1000" dirty="0"/>
              <a:t>ум                0.011179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старший </a:t>
            </a:r>
            <a:r>
              <a:rPr lang="ru-RU" sz="1000" dirty="0"/>
              <a:t>          0.011110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угрожать</a:t>
            </a:r>
            <a:r>
              <a:rPr lang="ru-RU" sz="1000" dirty="0"/>
              <a:t>          0.010605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юля</a:t>
            </a:r>
            <a:r>
              <a:rPr lang="ru-RU" sz="1000" dirty="0"/>
              <a:t>               0.010021</a:t>
            </a:r>
          </a:p>
          <a:p>
            <a:r>
              <a:rPr lang="ru-RU" sz="1000" dirty="0" err="1"/>
              <a:t>игорь</a:t>
            </a:r>
            <a:r>
              <a:rPr lang="ru-RU" sz="1000" dirty="0"/>
              <a:t>             0.009211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убийца  </a:t>
            </a:r>
            <a:r>
              <a:rPr lang="ru-RU" sz="1000" dirty="0"/>
              <a:t>          0.008399</a:t>
            </a:r>
          </a:p>
          <a:p>
            <a:r>
              <a:rPr lang="ru-RU" sz="1000" dirty="0" err="1">
                <a:solidFill>
                  <a:srgbClr val="005AAB"/>
                </a:solidFill>
              </a:rPr>
              <a:t>алла</a:t>
            </a:r>
            <a:r>
              <a:rPr lang="ru-RU" sz="1000" dirty="0">
                <a:solidFill>
                  <a:srgbClr val="005AAB"/>
                </a:solidFill>
              </a:rPr>
              <a:t> </a:t>
            </a:r>
            <a:r>
              <a:rPr lang="ru-RU" sz="1000" dirty="0"/>
              <a:t>             0.008361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исчезать </a:t>
            </a:r>
            <a:r>
              <a:rPr lang="ru-RU" sz="1000" dirty="0"/>
              <a:t>         0.008191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940232-471C-4761-865B-6ADD6D2B2E23}"/>
              </a:ext>
            </a:extLst>
          </p:cNvPr>
          <p:cNvSpPr/>
          <p:nvPr/>
        </p:nvSpPr>
        <p:spPr>
          <a:xfrm>
            <a:off x="6923756" y="816529"/>
            <a:ext cx="30233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rgbClr val="005AAB"/>
                </a:solidFill>
              </a:rPr>
              <a:t>бизнесмен </a:t>
            </a:r>
            <a:r>
              <a:rPr lang="ru-RU" sz="1000" dirty="0"/>
              <a:t>        0.006293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она </a:t>
            </a:r>
            <a:r>
              <a:rPr lang="ru-RU" sz="1000" dirty="0"/>
              <a:t>              0.006057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находить</a:t>
            </a:r>
            <a:r>
              <a:rPr lang="ru-RU" sz="1000" dirty="0"/>
              <a:t>          0.005538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над </a:t>
            </a:r>
            <a:r>
              <a:rPr lang="ru-RU" sz="1000" dirty="0"/>
              <a:t>              0.005476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на </a:t>
            </a:r>
            <a:r>
              <a:rPr lang="ru-RU" sz="1000" dirty="0"/>
              <a:t>               0.005247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девушка</a:t>
            </a:r>
            <a:r>
              <a:rPr lang="ru-RU" sz="1000" dirty="0"/>
              <a:t>           0.005239</a:t>
            </a:r>
          </a:p>
          <a:p>
            <a:r>
              <a:rPr lang="ru-RU" sz="1000" dirty="0"/>
              <a:t>шея               0.005070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выясняться</a:t>
            </a:r>
            <a:r>
              <a:rPr lang="ru-RU" sz="1000" dirty="0"/>
              <a:t>        0.005030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правда </a:t>
            </a:r>
            <a:r>
              <a:rPr lang="ru-RU" sz="1000" dirty="0"/>
              <a:t>           0.004753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сознание</a:t>
            </a:r>
            <a:r>
              <a:rPr lang="ru-RU" sz="1000" dirty="0"/>
              <a:t>          0.004744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сюрприз </a:t>
            </a:r>
            <a:r>
              <a:rPr lang="ru-RU" sz="1000" dirty="0"/>
              <a:t>          0.004741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выплачивать</a:t>
            </a:r>
            <a:r>
              <a:rPr lang="ru-RU" sz="1000" dirty="0"/>
              <a:t>       0.004593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приготавливать</a:t>
            </a:r>
            <a:r>
              <a:rPr lang="ru-RU" sz="1000" dirty="0"/>
              <a:t>    0.004272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сходить</a:t>
            </a:r>
            <a:r>
              <a:rPr lang="ru-RU" sz="1000" dirty="0"/>
              <a:t>           0.004172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лес   </a:t>
            </a:r>
            <a:r>
              <a:rPr lang="ru-RU" sz="1000" dirty="0"/>
              <a:t>            0.004107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преступление</a:t>
            </a:r>
            <a:r>
              <a:rPr lang="ru-RU" sz="1000" dirty="0"/>
              <a:t>      0.004049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вешать </a:t>
            </a:r>
            <a:r>
              <a:rPr lang="ru-RU" sz="1000" dirty="0"/>
              <a:t>           0.003952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пассажир</a:t>
            </a:r>
            <a:r>
              <a:rPr lang="ru-RU" sz="1000" dirty="0"/>
              <a:t>          0.003771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предлагать </a:t>
            </a:r>
            <a:r>
              <a:rPr lang="ru-RU" sz="1000" dirty="0"/>
              <a:t>       0.003755</a:t>
            </a:r>
          </a:p>
          <a:p>
            <a:r>
              <a:rPr lang="ru-RU" sz="1000" dirty="0">
                <a:solidFill>
                  <a:schemeClr val="tx1"/>
                </a:solidFill>
              </a:rPr>
              <a:t>опасный</a:t>
            </a:r>
            <a:r>
              <a:rPr lang="ru-RU" sz="1000" dirty="0">
                <a:solidFill>
                  <a:srgbClr val="005AAB"/>
                </a:solidFill>
              </a:rPr>
              <a:t> </a:t>
            </a:r>
            <a:r>
              <a:rPr lang="ru-RU" sz="1000" dirty="0"/>
              <a:t>          0.003421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от </a:t>
            </a:r>
            <a:r>
              <a:rPr lang="ru-RU" sz="1000" dirty="0"/>
              <a:t>               0.003361</a:t>
            </a:r>
          </a:p>
          <a:p>
            <a:r>
              <a:rPr lang="ru-RU" sz="1000" dirty="0">
                <a:solidFill>
                  <a:srgbClr val="005AAB"/>
                </a:solidFill>
              </a:rPr>
              <a:t>убивать</a:t>
            </a:r>
            <a:r>
              <a:rPr lang="ru-RU" sz="1000" dirty="0"/>
              <a:t>           0.003042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отец </a:t>
            </a:r>
            <a:r>
              <a:rPr lang="ru-RU" sz="1000" dirty="0"/>
              <a:t>             0.003005</a:t>
            </a:r>
          </a:p>
          <a:p>
            <a:r>
              <a:rPr lang="ru-RU" sz="1000" dirty="0">
                <a:solidFill>
                  <a:srgbClr val="005AAB"/>
                </a:solidFill>
              </a:rPr>
              <a:t>выживать</a:t>
            </a:r>
            <a:r>
              <a:rPr lang="ru-RU" sz="1000" dirty="0"/>
              <a:t>          0.002893</a:t>
            </a:r>
          </a:p>
        </p:txBody>
      </p:sp>
    </p:spTree>
    <p:extLst>
      <p:ext uri="{BB962C8B-B14F-4D97-AF65-F5344CB8AC3E}">
        <p14:creationId xmlns:p14="http://schemas.microsoft.com/office/powerpoint/2010/main" val="385497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48351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Сравнение предсказаний </a:t>
            </a:r>
          </a:p>
          <a:p>
            <a:r>
              <a:rPr lang="ru-RU" sz="3200" dirty="0">
                <a:solidFill>
                  <a:srgbClr val="F8104D"/>
                </a:solidFill>
              </a:rPr>
              <a:t>лучших моделей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0628FA-0E36-4B48-9FB0-247F2DE31168}"/>
              </a:ext>
            </a:extLst>
          </p:cNvPr>
          <p:cNvSpPr/>
          <p:nvPr/>
        </p:nvSpPr>
        <p:spPr>
          <a:xfrm>
            <a:off x="269423" y="1312038"/>
            <a:ext cx="824198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В качестве лучших моделей мы выбрали </a:t>
            </a:r>
            <a:r>
              <a:rPr lang="ru-RU" sz="1200" dirty="0" err="1">
                <a:latin typeface="+mn-lt"/>
              </a:rPr>
              <a:t>бустинг</a:t>
            </a:r>
            <a:r>
              <a:rPr lang="ru-RU" sz="1200" dirty="0">
                <a:latin typeface="+mn-lt"/>
              </a:rPr>
              <a:t> (f1 = 0.66) и дерево (f1 = 0.57).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По итогу сравнения предсказаний на проверочной </a:t>
            </a:r>
            <a:r>
              <a:rPr lang="ru-RU" sz="1200" dirty="0" err="1">
                <a:latin typeface="+mn-lt"/>
              </a:rPr>
              <a:t>подвыборке</a:t>
            </a:r>
            <a:r>
              <a:rPr lang="ru-RU" sz="1200" dirty="0">
                <a:latin typeface="+mn-lt"/>
              </a:rPr>
              <a:t> </a:t>
            </a:r>
            <a:r>
              <a:rPr lang="ru-RU" sz="1200" dirty="0" err="1">
                <a:latin typeface="+mn-lt"/>
              </a:rPr>
              <a:t>бустинг</a:t>
            </a:r>
            <a:r>
              <a:rPr lang="ru-RU" sz="1200" dirty="0">
                <a:latin typeface="+mn-lt"/>
              </a:rPr>
              <a:t> показал себя лучше.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F3B11-42B3-47A7-81C3-A092F3FE8928}"/>
              </a:ext>
            </a:extLst>
          </p:cNvPr>
          <p:cNvSpPr txBox="1"/>
          <p:nvPr/>
        </p:nvSpPr>
        <p:spPr>
          <a:xfrm>
            <a:off x="154321" y="2750410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«Главный герой сериала, в прошлом большой ловелас Игорь, остепенился и собирается жениться. Но прямо накануне свадьбы его ждет сюрприз: ему подкинули корзину с младенцем. </a:t>
            </a:r>
            <a:endParaRPr lang="en-US" sz="1200" i="1" dirty="0"/>
          </a:p>
          <a:p>
            <a:r>
              <a:rPr lang="ru-RU" sz="1200" i="1" dirty="0"/>
              <a:t>В корзине была записка, в которой сообщалось, что этот ребенок – его сын, и потому именно он должен заботиться о малыше. Разумеется, невеста устраивает жуткий скандал и отменяет свадьбу. Но теперь Игорь не одинок. И ему не терпится узнать, кто же одарил его таким подарочком.</a:t>
            </a:r>
            <a:endParaRPr lang="en-US" sz="1200" i="1" dirty="0"/>
          </a:p>
          <a:p>
            <a:r>
              <a:rPr lang="ru-RU" sz="1200" i="1" dirty="0"/>
              <a:t>Приступая к поискам мамы-кукушки, Игорь вспоминает всех женщин, с которыми у него были интрижки, и наведывается к ним в гости. Но каждая из них отрицает материнство… Так чей же все-таки ребенок маленький Андрюша?»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6DE1D71-4B83-47DF-9862-4B6439BD1020}"/>
              </a:ext>
            </a:extLst>
          </p:cNvPr>
          <p:cNvSpPr/>
          <p:nvPr/>
        </p:nvSpPr>
        <p:spPr>
          <a:xfrm>
            <a:off x="212092" y="2139702"/>
            <a:ext cx="6928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+mn-lt"/>
              </a:rPr>
              <a:t>К какой категории отнести следующий текст? </a:t>
            </a:r>
            <a:r>
              <a:rPr lang="ru-RU" dirty="0" err="1">
                <a:latin typeface="+mn-lt"/>
              </a:rPr>
              <a:t>Бустинг</a:t>
            </a:r>
            <a:r>
              <a:rPr lang="ru-RU" dirty="0">
                <a:latin typeface="+mn-lt"/>
              </a:rPr>
              <a:t> – 1, дерево – 2</a:t>
            </a:r>
          </a:p>
        </p:txBody>
      </p:sp>
    </p:spTree>
    <p:extLst>
      <p:ext uri="{BB962C8B-B14F-4D97-AF65-F5344CB8AC3E}">
        <p14:creationId xmlns:p14="http://schemas.microsoft.com/office/powerpoint/2010/main" val="211331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09"/>
                    </a14:imgEffect>
                    <a14:imgEffect>
                      <a14:saturation sat="104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699792" y="2601778"/>
            <a:ext cx="3960440" cy="1953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УПОМИНАНИЕ ПРОВИНЦИИ</a:t>
            </a: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8371114" y="4397829"/>
            <a:ext cx="870857" cy="74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3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57A2C-4A3B-462A-BCAE-9EB621F20947}"/>
              </a:ext>
            </a:extLst>
          </p:cNvPr>
          <p:cNvSpPr txBox="1"/>
          <p:nvPr/>
        </p:nvSpPr>
        <p:spPr>
          <a:xfrm>
            <a:off x="251520" y="915566"/>
            <a:ext cx="84249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Разметка текстов проходила вручную.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База была отсортирована в случайном порядке.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Категория 1</a:t>
            </a:r>
            <a:r>
              <a:rPr lang="ru-RU" sz="1200" dirty="0"/>
              <a:t> – в описании фильма  НЕ присутствуют герои с провинциальным происхождением, упоминания сёл, деревень, небольших городов; </a:t>
            </a:r>
            <a:r>
              <a:rPr lang="ru-RU" sz="1200" b="1" i="1" dirty="0"/>
              <a:t>категория 2</a:t>
            </a:r>
            <a:r>
              <a:rPr lang="ru-RU" sz="1200" dirty="0"/>
              <a:t> – присутствует.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Было размечено 490 текстов (85% выборки). База с размеченными текстами в итоге была поделена в пропорциях 70/30 (обучающая/тестовая </a:t>
            </a:r>
            <a:r>
              <a:rPr lang="ru-RU" sz="1200" dirty="0" err="1"/>
              <a:t>подвыборки</a:t>
            </a:r>
            <a:r>
              <a:rPr lang="ru-RU" sz="1200" dirty="0"/>
              <a:t>).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В категорию 1 </a:t>
            </a:r>
            <a:r>
              <a:rPr lang="ru-RU" sz="1200" dirty="0"/>
              <a:t>вошло 367 наблюдений, </a:t>
            </a:r>
            <a:r>
              <a:rPr lang="ru-RU" sz="1200" b="1" i="1" dirty="0"/>
              <a:t>в категорию 2</a:t>
            </a:r>
            <a:r>
              <a:rPr lang="ru-RU" sz="1200" dirty="0"/>
              <a:t> – 123.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Параметры матрицы токенов: 577*632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Ограничения на вхождение слова в матрицу: 3%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</p:txBody>
      </p:sp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Разметка текстов</a:t>
            </a:r>
          </a:p>
        </p:txBody>
      </p:sp>
    </p:spTree>
    <p:extLst>
      <p:ext uri="{BB962C8B-B14F-4D97-AF65-F5344CB8AC3E}">
        <p14:creationId xmlns:p14="http://schemas.microsoft.com/office/powerpoint/2010/main" val="241565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Сравнение прогностических моделей</a:t>
            </a:r>
          </a:p>
        </p:txBody>
      </p:sp>
      <p:sp>
        <p:nvSpPr>
          <p:cNvPr id="8" name="Google Shape;194;p19">
            <a:extLst>
              <a:ext uri="{FF2B5EF4-FFF2-40B4-BE49-F238E27FC236}">
                <a16:creationId xmlns:a16="http://schemas.microsoft.com/office/drawing/2014/main" id="{D45F8CFE-8BC0-4216-BDF8-ED7F1113B680}"/>
              </a:ext>
            </a:extLst>
          </p:cNvPr>
          <p:cNvSpPr txBox="1">
            <a:spLocks/>
          </p:cNvSpPr>
          <p:nvPr/>
        </p:nvSpPr>
        <p:spPr>
          <a:xfrm>
            <a:off x="-36512" y="557401"/>
            <a:ext cx="1437981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(вручную)</a:t>
            </a:r>
          </a:p>
        </p:txBody>
      </p:sp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EAE731FE-F5EA-40D7-840A-3207A38AB595}"/>
              </a:ext>
            </a:extLst>
          </p:cNvPr>
          <p:cNvSpPr txBox="1">
            <a:spLocks/>
          </p:cNvSpPr>
          <p:nvPr/>
        </p:nvSpPr>
        <p:spPr>
          <a:xfrm>
            <a:off x="4205637" y="571175"/>
            <a:ext cx="1903767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     (автомат. подбор)</a:t>
            </a:r>
          </a:p>
        </p:txBody>
      </p:sp>
      <p:sp>
        <p:nvSpPr>
          <p:cNvPr id="10" name="Google Shape;194;p19">
            <a:extLst>
              <a:ext uri="{FF2B5EF4-FFF2-40B4-BE49-F238E27FC236}">
                <a16:creationId xmlns:a16="http://schemas.microsoft.com/office/drawing/2014/main" id="{224A7355-0B6F-4D16-B44C-13287F69D819}"/>
              </a:ext>
            </a:extLst>
          </p:cNvPr>
          <p:cNvSpPr txBox="1">
            <a:spLocks/>
          </p:cNvSpPr>
          <p:nvPr/>
        </p:nvSpPr>
        <p:spPr>
          <a:xfrm>
            <a:off x="-10309" y="2789877"/>
            <a:ext cx="1411778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0000"/>
                </a:solidFill>
              </a:rPr>
              <a:t>Случайный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r>
              <a:rPr lang="ru-RU" sz="1400" b="1" i="1" dirty="0">
                <a:solidFill>
                  <a:srgbClr val="FF0000"/>
                </a:solidFill>
              </a:rPr>
              <a:t>лес</a:t>
            </a:r>
          </a:p>
        </p:txBody>
      </p:sp>
      <p:sp>
        <p:nvSpPr>
          <p:cNvPr id="11" name="Google Shape;194;p19">
            <a:extLst>
              <a:ext uri="{FF2B5EF4-FFF2-40B4-BE49-F238E27FC236}">
                <a16:creationId xmlns:a16="http://schemas.microsoft.com/office/drawing/2014/main" id="{C5D7BBDD-5E11-4758-B7D9-C8EEDED4ACB1}"/>
              </a:ext>
            </a:extLst>
          </p:cNvPr>
          <p:cNvSpPr txBox="1">
            <a:spLocks/>
          </p:cNvSpPr>
          <p:nvPr/>
        </p:nvSpPr>
        <p:spPr>
          <a:xfrm>
            <a:off x="4239534" y="2865852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 err="1">
                <a:solidFill>
                  <a:srgbClr val="00B050"/>
                </a:solidFill>
              </a:rPr>
              <a:t>Бустинг</a:t>
            </a:r>
            <a:endParaRPr lang="ru-RU" sz="1400" b="1" i="1" dirty="0">
              <a:solidFill>
                <a:srgbClr val="00B050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A073B85-3002-41AD-9A5D-87E8E73811A7}"/>
              </a:ext>
            </a:extLst>
          </p:cNvPr>
          <p:cNvSpPr/>
          <p:nvPr/>
        </p:nvSpPr>
        <p:spPr>
          <a:xfrm>
            <a:off x="145802" y="1234230"/>
            <a:ext cx="20499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min_samples_leaf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10</a:t>
            </a:r>
            <a:endParaRPr lang="en-US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44EEF6C-AA80-41CB-9F86-8AFE830D06E1}"/>
              </a:ext>
            </a:extLst>
          </p:cNvPr>
          <p:cNvSpPr/>
          <p:nvPr/>
        </p:nvSpPr>
        <p:spPr>
          <a:xfrm>
            <a:off x="4516325" y="1220148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min_samples_leaf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11</a:t>
            </a:r>
            <a:endParaRPr lang="en-US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5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B639918-5EE1-4376-8235-46151100C9FC}"/>
              </a:ext>
            </a:extLst>
          </p:cNvPr>
          <p:cNvSpPr/>
          <p:nvPr/>
        </p:nvSpPr>
        <p:spPr>
          <a:xfrm>
            <a:off x="212810" y="3434829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= 20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ru-RU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C121E4E-4078-4DA0-87C5-50B30E6F2972}"/>
              </a:ext>
            </a:extLst>
          </p:cNvPr>
          <p:cNvSpPr/>
          <p:nvPr/>
        </p:nvSpPr>
        <p:spPr>
          <a:xfrm>
            <a:off x="4610298" y="3359241"/>
            <a:ext cx="2049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= 100</a:t>
            </a:r>
            <a:endParaRPr lang="en-US" sz="105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 = 1</a:t>
            </a:r>
            <a:r>
              <a:rPr lang="ru-RU" sz="1050" b="1" i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A3AF75E-DF46-4032-B794-1880B0879C13}"/>
              </a:ext>
            </a:extLst>
          </p:cNvPr>
          <p:cNvGrpSpPr/>
          <p:nvPr/>
        </p:nvGrpSpPr>
        <p:grpSpPr>
          <a:xfrm>
            <a:off x="1691680" y="765634"/>
            <a:ext cx="2472221" cy="1907548"/>
            <a:chOff x="1691680" y="683686"/>
            <a:chExt cx="2472221" cy="1907548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9E6BC1B-B704-4EA7-8E1C-677F654C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680" y="683686"/>
              <a:ext cx="2472221" cy="1907548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D7CDE30-0AB9-4B25-9DB8-034A6891651A}"/>
                </a:ext>
              </a:extLst>
            </p:cNvPr>
            <p:cNvSpPr/>
            <p:nvPr/>
          </p:nvSpPr>
          <p:spPr>
            <a:xfrm>
              <a:off x="2516680" y="2075443"/>
              <a:ext cx="1178206" cy="133349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4DB2528-3CBD-4A88-92B6-EEE10FEEFF21}"/>
              </a:ext>
            </a:extLst>
          </p:cNvPr>
          <p:cNvGrpSpPr/>
          <p:nvPr/>
        </p:nvGrpSpPr>
        <p:grpSpPr>
          <a:xfrm>
            <a:off x="1691680" y="2955342"/>
            <a:ext cx="2453241" cy="1912294"/>
            <a:chOff x="1691680" y="2931790"/>
            <a:chExt cx="2453241" cy="1912294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D6F8EFD-1C34-4CFB-B59B-5E7D6E40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1680" y="2931790"/>
              <a:ext cx="2453241" cy="1912294"/>
            </a:xfrm>
            <a:prstGeom prst="rect">
              <a:avLst/>
            </a:prstGeom>
          </p:spPr>
        </p:pic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FBCD6999-3F81-45E0-92EA-8171FCEB53F4}"/>
                </a:ext>
              </a:extLst>
            </p:cNvPr>
            <p:cNvSpPr/>
            <p:nvPr/>
          </p:nvSpPr>
          <p:spPr>
            <a:xfrm>
              <a:off x="2516680" y="4318716"/>
              <a:ext cx="1178206" cy="133349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297DA42-FBAC-4EE5-8128-73A446F4B9B6}"/>
              </a:ext>
            </a:extLst>
          </p:cNvPr>
          <p:cNvGrpSpPr/>
          <p:nvPr/>
        </p:nvGrpSpPr>
        <p:grpSpPr>
          <a:xfrm>
            <a:off x="6084168" y="770378"/>
            <a:ext cx="2519673" cy="1902804"/>
            <a:chOff x="6084168" y="770378"/>
            <a:chExt cx="2519673" cy="190280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1599823-CCAE-4ACF-8998-0C5937EA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4168" y="770378"/>
              <a:ext cx="2519673" cy="1902804"/>
            </a:xfrm>
            <a:prstGeom prst="rect">
              <a:avLst/>
            </a:prstGeom>
          </p:spPr>
        </p:pic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8CE3D6D0-9394-404B-B681-57785486AB74}"/>
                </a:ext>
              </a:extLst>
            </p:cNvPr>
            <p:cNvSpPr/>
            <p:nvPr/>
          </p:nvSpPr>
          <p:spPr>
            <a:xfrm>
              <a:off x="6939951" y="2155200"/>
              <a:ext cx="1178206" cy="133349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AF0369D-29C6-4F72-A6A2-C40D3092FA61}"/>
              </a:ext>
            </a:extLst>
          </p:cNvPr>
          <p:cNvGrpSpPr/>
          <p:nvPr/>
        </p:nvGrpSpPr>
        <p:grpSpPr>
          <a:xfrm>
            <a:off x="6064964" y="2979068"/>
            <a:ext cx="2467476" cy="1888568"/>
            <a:chOff x="6064964" y="2979068"/>
            <a:chExt cx="2467476" cy="1888568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088061-33E9-4F20-AC36-7CDCDD11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4964" y="2979068"/>
              <a:ext cx="2467476" cy="1888568"/>
            </a:xfrm>
            <a:prstGeom prst="rect">
              <a:avLst/>
            </a:prstGeom>
          </p:spPr>
        </p:pic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1FADCB3-2321-4FB0-8EF0-E7B9A107109B}"/>
                </a:ext>
              </a:extLst>
            </p:cNvPr>
            <p:cNvSpPr/>
            <p:nvPr/>
          </p:nvSpPr>
          <p:spPr>
            <a:xfrm>
              <a:off x="6918683" y="4354593"/>
              <a:ext cx="1178206" cy="133349"/>
            </a:xfrm>
            <a:prstGeom prst="rect">
              <a:avLst/>
            </a:prstGeom>
            <a:noFill/>
            <a:ln w="6350">
              <a:solidFill>
                <a:srgbClr val="005A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2316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Важные слова для прогноза</a:t>
            </a:r>
          </a:p>
        </p:txBody>
      </p:sp>
      <p:sp>
        <p:nvSpPr>
          <p:cNvPr id="8" name="Google Shape;194;p19">
            <a:extLst>
              <a:ext uri="{FF2B5EF4-FFF2-40B4-BE49-F238E27FC236}">
                <a16:creationId xmlns:a16="http://schemas.microsoft.com/office/drawing/2014/main" id="{E79FA194-D5CF-43D9-BC49-F42659995AFB}"/>
              </a:ext>
            </a:extLst>
          </p:cNvPr>
          <p:cNvSpPr txBox="1">
            <a:spLocks/>
          </p:cNvSpPr>
          <p:nvPr/>
        </p:nvSpPr>
        <p:spPr>
          <a:xfrm>
            <a:off x="-323537" y="482493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>
                <a:solidFill>
                  <a:srgbClr val="FF9900"/>
                </a:solidFill>
              </a:rPr>
              <a:t>Дерево (автомат. подбор)</a:t>
            </a:r>
          </a:p>
        </p:txBody>
      </p:sp>
      <p:sp>
        <p:nvSpPr>
          <p:cNvPr id="14" name="Google Shape;194;p19">
            <a:extLst>
              <a:ext uri="{FF2B5EF4-FFF2-40B4-BE49-F238E27FC236}">
                <a16:creationId xmlns:a16="http://schemas.microsoft.com/office/drawing/2014/main" id="{4CBED2CF-02AB-4F05-B048-72D432A1C66D}"/>
              </a:ext>
            </a:extLst>
          </p:cNvPr>
          <p:cNvSpPr txBox="1">
            <a:spLocks/>
          </p:cNvSpPr>
          <p:nvPr/>
        </p:nvSpPr>
        <p:spPr>
          <a:xfrm>
            <a:off x="3306001" y="511096"/>
            <a:ext cx="16561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 algn="ctr">
              <a:buFont typeface="Poppins Light"/>
              <a:buNone/>
            </a:pPr>
            <a:r>
              <a:rPr lang="ru-RU" sz="1400" b="1" i="1" dirty="0" err="1">
                <a:solidFill>
                  <a:srgbClr val="00B050"/>
                </a:solidFill>
              </a:rPr>
              <a:t>Бустинг</a:t>
            </a:r>
            <a:endParaRPr lang="ru-RU" sz="1400" b="1" i="1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3D874A9-A030-4BF5-9BC7-B96D71F54390}"/>
              </a:ext>
            </a:extLst>
          </p:cNvPr>
          <p:cNvSpPr/>
          <p:nvPr/>
        </p:nvSpPr>
        <p:spPr>
          <a:xfrm>
            <a:off x="1004492" y="79487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/>
              <a:t>городок        0.291360</a:t>
            </a:r>
          </a:p>
          <a:p>
            <a:r>
              <a:rPr lang="ru-RU" sz="1000" dirty="0"/>
              <a:t>деревня        0.280992</a:t>
            </a:r>
          </a:p>
          <a:p>
            <a:r>
              <a:rPr lang="ru-RU" sz="1000" dirty="0"/>
              <a:t>столица        0.226588</a:t>
            </a:r>
          </a:p>
          <a:p>
            <a:r>
              <a:rPr lang="ru-RU" sz="1000" dirty="0" err="1"/>
              <a:t>москва</a:t>
            </a:r>
            <a:r>
              <a:rPr lang="ru-RU" sz="1000" dirty="0"/>
              <a:t>         0.094562</a:t>
            </a:r>
          </a:p>
          <a:p>
            <a:r>
              <a:rPr lang="ru-RU" sz="1000" dirty="0"/>
              <a:t>приходить      0.052894</a:t>
            </a:r>
          </a:p>
          <a:p>
            <a:r>
              <a:rPr lang="ru-RU" sz="1000" dirty="0"/>
              <a:t>город          0.029630</a:t>
            </a:r>
          </a:p>
          <a:p>
            <a:r>
              <a:rPr lang="ru-RU" sz="1000" dirty="0">
                <a:solidFill>
                  <a:srgbClr val="0070C0"/>
                </a:solidFill>
              </a:rPr>
              <a:t>место</a:t>
            </a:r>
            <a:r>
              <a:rPr lang="ru-RU" sz="1000" dirty="0"/>
              <a:t>          0.022742</a:t>
            </a:r>
          </a:p>
          <a:p>
            <a:r>
              <a:rPr lang="ru-RU" sz="1000" dirty="0">
                <a:solidFill>
                  <a:srgbClr val="0070C0"/>
                </a:solidFill>
              </a:rPr>
              <a:t>становиться </a:t>
            </a:r>
            <a:r>
              <a:rPr lang="ru-RU" sz="1000" dirty="0"/>
              <a:t>   0.001232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1664AE-EED5-4432-8017-900957545E6A}"/>
              </a:ext>
            </a:extLst>
          </p:cNvPr>
          <p:cNvSpPr/>
          <p:nvPr/>
        </p:nvSpPr>
        <p:spPr>
          <a:xfrm>
            <a:off x="4819477" y="794878"/>
            <a:ext cx="1925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городок           0.172336</a:t>
            </a:r>
          </a:p>
          <a:p>
            <a:r>
              <a:rPr lang="ru-RU" sz="1000" dirty="0"/>
              <a:t>деревня           0.166203</a:t>
            </a:r>
          </a:p>
          <a:p>
            <a:r>
              <a:rPr lang="ru-RU" sz="1000" dirty="0"/>
              <a:t>столица           0.134025</a:t>
            </a:r>
          </a:p>
          <a:p>
            <a:r>
              <a:rPr lang="ru-RU" sz="1000" dirty="0" err="1"/>
              <a:t>москва</a:t>
            </a:r>
            <a:r>
              <a:rPr lang="ru-RU" sz="1000" dirty="0"/>
              <a:t>            0.055927</a:t>
            </a:r>
          </a:p>
          <a:p>
            <a:r>
              <a:rPr lang="ru-RU" sz="1000" dirty="0"/>
              <a:t>приходить         0.033977</a:t>
            </a:r>
          </a:p>
          <a:p>
            <a:r>
              <a:rPr lang="ru-RU" sz="1000" dirty="0"/>
              <a:t>провинциальный    0.028329</a:t>
            </a:r>
          </a:p>
          <a:p>
            <a:r>
              <a:rPr lang="ru-RU" sz="1000" dirty="0"/>
              <a:t>приезжать         0.023729</a:t>
            </a:r>
          </a:p>
          <a:p>
            <a:r>
              <a:rPr lang="ru-RU" sz="1000" dirty="0"/>
              <a:t>попадать          0.022593</a:t>
            </a:r>
          </a:p>
          <a:p>
            <a:r>
              <a:rPr lang="ru-RU" sz="1000" dirty="0"/>
              <a:t>обычный           0.021605</a:t>
            </a:r>
          </a:p>
          <a:p>
            <a:r>
              <a:rPr lang="ru-RU" sz="1000" dirty="0"/>
              <a:t>приходиться       0.017097</a:t>
            </a:r>
          </a:p>
          <a:p>
            <a:r>
              <a:rPr lang="ru-RU" sz="1000" dirty="0"/>
              <a:t>счастливый        0.016889</a:t>
            </a:r>
          </a:p>
          <a:p>
            <a:r>
              <a:rPr lang="ru-RU" sz="1000" dirty="0"/>
              <a:t>картина           0.016652</a:t>
            </a:r>
          </a:p>
          <a:p>
            <a:r>
              <a:rPr lang="ru-RU" sz="1000" dirty="0"/>
              <a:t>видеть            0.016171</a:t>
            </a:r>
          </a:p>
          <a:p>
            <a:r>
              <a:rPr lang="ru-RU" sz="1000" dirty="0"/>
              <a:t>замуж             0.015333</a:t>
            </a:r>
          </a:p>
          <a:p>
            <a:r>
              <a:rPr lang="ru-RU" sz="1000" dirty="0"/>
              <a:t>совершенно        0.015197</a:t>
            </a:r>
          </a:p>
          <a:p>
            <a:r>
              <a:rPr lang="ru-RU" sz="1000" dirty="0"/>
              <a:t>удар              0.015124</a:t>
            </a:r>
          </a:p>
          <a:p>
            <a:r>
              <a:rPr lang="ru-RU" sz="1000" dirty="0"/>
              <a:t>хватать           0.012913</a:t>
            </a:r>
          </a:p>
          <a:p>
            <a:r>
              <a:rPr lang="ru-RU" sz="1000" dirty="0"/>
              <a:t>большой           0.010553</a:t>
            </a:r>
          </a:p>
          <a:p>
            <a:r>
              <a:rPr lang="ru-RU" sz="1000" dirty="0"/>
              <a:t>убивать           0.010295</a:t>
            </a:r>
          </a:p>
          <a:p>
            <a:r>
              <a:rPr lang="ru-RU" sz="1000" dirty="0"/>
              <a:t>ничто             0.009692</a:t>
            </a:r>
          </a:p>
          <a:p>
            <a:r>
              <a:rPr lang="ru-RU" sz="1000" dirty="0"/>
              <a:t>появляться        0.009304</a:t>
            </a:r>
          </a:p>
          <a:p>
            <a:r>
              <a:rPr lang="ru-RU" sz="1000" dirty="0"/>
              <a:t>лежать            0.009061</a:t>
            </a:r>
          </a:p>
          <a:p>
            <a:r>
              <a:rPr lang="ru-RU" sz="1000" dirty="0"/>
              <a:t>воспитывать       0.008224</a:t>
            </a:r>
          </a:p>
          <a:p>
            <a:r>
              <a:rPr lang="ru-RU" sz="1000" dirty="0"/>
              <a:t>парень            0.008007</a:t>
            </a:r>
          </a:p>
          <a:p>
            <a:r>
              <a:rPr lang="ru-RU" sz="1000" dirty="0" err="1"/>
              <a:t>петербург</a:t>
            </a:r>
            <a:r>
              <a:rPr lang="ru-RU" sz="1000" dirty="0"/>
              <a:t>         0.007904</a:t>
            </a:r>
          </a:p>
          <a:p>
            <a:r>
              <a:rPr lang="ru-RU" sz="1000" dirty="0"/>
              <a:t>агентство         0.006309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035AE9-534E-483F-9F57-FB41D0EB278F}"/>
              </a:ext>
            </a:extLst>
          </p:cNvPr>
          <p:cNvSpPr/>
          <p:nvPr/>
        </p:nvSpPr>
        <p:spPr>
          <a:xfrm>
            <a:off x="6827916" y="794878"/>
            <a:ext cx="1925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город             0.005093</a:t>
            </a:r>
          </a:p>
          <a:p>
            <a:r>
              <a:rPr lang="ru-RU" sz="1000" dirty="0"/>
              <a:t>переезжать        0.005023</a:t>
            </a:r>
          </a:p>
          <a:p>
            <a:r>
              <a:rPr lang="ru-RU" sz="1000" dirty="0"/>
              <a:t>влиятельный       0.004965</a:t>
            </a:r>
          </a:p>
          <a:p>
            <a:r>
              <a:rPr lang="ru-RU" sz="1000" dirty="0"/>
              <a:t>старший           0.004953</a:t>
            </a:r>
          </a:p>
          <a:p>
            <a:r>
              <a:rPr lang="ru-RU" sz="1000" dirty="0"/>
              <a:t>мама              0.004568</a:t>
            </a:r>
          </a:p>
          <a:p>
            <a:r>
              <a:rPr lang="ru-RU" sz="1000" dirty="0"/>
              <a:t>просить           0.004521</a:t>
            </a:r>
          </a:p>
          <a:p>
            <a:r>
              <a:rPr lang="ru-RU" sz="1000" dirty="0" err="1"/>
              <a:t>николай</a:t>
            </a:r>
            <a:r>
              <a:rPr lang="ru-RU" sz="1000" dirty="0"/>
              <a:t>           0.004415</a:t>
            </a:r>
          </a:p>
          <a:p>
            <a:r>
              <a:rPr lang="ru-RU" sz="1000" dirty="0"/>
              <a:t>надежда           0.004114</a:t>
            </a:r>
          </a:p>
          <a:p>
            <a:r>
              <a:rPr lang="ru-RU" sz="1000" dirty="0"/>
              <a:t>одиночество       0.003876</a:t>
            </a:r>
          </a:p>
          <a:p>
            <a:r>
              <a:rPr lang="ru-RU" sz="1000" dirty="0"/>
              <a:t>постоянно         0.003772</a:t>
            </a:r>
          </a:p>
          <a:p>
            <a:r>
              <a:rPr lang="ru-RU" sz="1000" dirty="0"/>
              <a:t>девушка           0.003751</a:t>
            </a:r>
          </a:p>
          <a:p>
            <a:r>
              <a:rPr lang="ru-RU" sz="1000" dirty="0"/>
              <a:t>идеальный         0.003164</a:t>
            </a:r>
          </a:p>
          <a:p>
            <a:r>
              <a:rPr lang="ru-RU" sz="1000" dirty="0"/>
              <a:t>режиссер          0.003040</a:t>
            </a:r>
          </a:p>
          <a:p>
            <a:r>
              <a:rPr lang="ru-RU" sz="1000" dirty="0"/>
              <a:t>самостоятельно    0.002986</a:t>
            </a:r>
          </a:p>
          <a:p>
            <a:r>
              <a:rPr lang="ru-RU" sz="1000" dirty="0"/>
              <a:t>начальник         0.002954</a:t>
            </a:r>
          </a:p>
          <a:p>
            <a:r>
              <a:rPr lang="ru-RU" sz="1000" dirty="0"/>
              <a:t>родитель          0.002708</a:t>
            </a:r>
          </a:p>
          <a:p>
            <a:r>
              <a:rPr lang="ru-RU" sz="1000" dirty="0"/>
              <a:t>соглашаться       0.002551</a:t>
            </a:r>
          </a:p>
          <a:p>
            <a:r>
              <a:rPr lang="ru-RU" sz="1000" dirty="0"/>
              <a:t>план              0.002383</a:t>
            </a:r>
          </a:p>
          <a:p>
            <a:r>
              <a:rPr lang="ru-RU" sz="1000" dirty="0"/>
              <a:t>ребята            0.002382</a:t>
            </a:r>
          </a:p>
          <a:p>
            <a:r>
              <a:rPr lang="ru-RU" sz="1000" dirty="0"/>
              <a:t>катя              0.002367</a:t>
            </a:r>
          </a:p>
          <a:p>
            <a:r>
              <a:rPr lang="ru-RU" sz="1000" dirty="0"/>
              <a:t>признаваться      0.002339</a:t>
            </a:r>
          </a:p>
          <a:p>
            <a:r>
              <a:rPr lang="ru-RU" sz="1000" dirty="0"/>
              <a:t>образ             0.002298</a:t>
            </a:r>
          </a:p>
          <a:p>
            <a:r>
              <a:rPr lang="ru-RU" sz="1000" dirty="0"/>
              <a:t>успевать          0.002273</a:t>
            </a:r>
          </a:p>
          <a:p>
            <a:r>
              <a:rPr lang="ru-RU" sz="1000" dirty="0"/>
              <a:t>самолет           0.002236</a:t>
            </a:r>
          </a:p>
        </p:txBody>
      </p:sp>
    </p:spTree>
    <p:extLst>
      <p:ext uri="{BB962C8B-B14F-4D97-AF65-F5344CB8AC3E}">
        <p14:creationId xmlns:p14="http://schemas.microsoft.com/office/powerpoint/2010/main" val="295776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251520" y="493189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Сравнение предсказаний </a:t>
            </a:r>
          </a:p>
          <a:p>
            <a:r>
              <a:rPr lang="ru-RU" sz="3200" dirty="0">
                <a:solidFill>
                  <a:srgbClr val="F8104D"/>
                </a:solidFill>
              </a:rPr>
              <a:t>лучших моделей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7E286-6BFA-4025-8749-FA79906108CE}"/>
              </a:ext>
            </a:extLst>
          </p:cNvPr>
          <p:cNvSpPr txBox="1"/>
          <p:nvPr/>
        </p:nvSpPr>
        <p:spPr>
          <a:xfrm>
            <a:off x="251520" y="2695930"/>
            <a:ext cx="820891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 dirty="0"/>
              <a:t>«Лиза мечтает побывать в Венеции. Вместе с ней в этот волшебный город хочет поехать и ее возлюбленный Саша. Выполнить задуманное они планируют сразу же поле выпускных экзаменов в университете. Парень изо всех сил старается приблизиться к поставленной цели. Чтобы заработать денег на поездку, он соглашается на любую работу. В его семье Лизу воспринимают как будущую невестку. Но у ее родителей совсем другие планы. Ведь они лучше знают, что нужно их дочери. Предприимчивые «предки» пытаются с помощью влиятельного друга организовать не только перспективную вакансию для своей дочери, а еще и более удачную партию, чем профессорский сын, у которого недавно умер отец. Влюбленные расстаются на целых десять лет. В университете состоится встреча выпускников. Герои приезжают, чтобы вспомнить студенческие годы. Случайная встреча. Он успешный адвокат, у нее растет дочь. Но старое, казалось бы, забытое чувство вспыхивает с новой силой. Лиза принимает решение уйти из семьи к любимому. Ее муж не может этого допустить и в результате Саша погибает. На месте убийства полицейские находят два билета в Венецию.»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545690-ACB0-4641-AF2F-D3F9F71877D5}"/>
              </a:ext>
            </a:extLst>
          </p:cNvPr>
          <p:cNvSpPr/>
          <p:nvPr/>
        </p:nvSpPr>
        <p:spPr>
          <a:xfrm>
            <a:off x="186844" y="1323971"/>
            <a:ext cx="836903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В качестве лучших моделей мы выбрали </a:t>
            </a:r>
            <a:r>
              <a:rPr lang="ru-RU" sz="1200" dirty="0" err="1">
                <a:latin typeface="+mn-lt"/>
              </a:rPr>
              <a:t>бустинг</a:t>
            </a:r>
            <a:r>
              <a:rPr lang="ru-RU" sz="1200" dirty="0">
                <a:latin typeface="+mn-lt"/>
              </a:rPr>
              <a:t> (f1 = 0.72) и дерево (f1 = 0.70).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>
                <a:latin typeface="+mn-lt"/>
              </a:rPr>
              <a:t>На этапе сравнения предсказаний на проверочной </a:t>
            </a:r>
            <a:r>
              <a:rPr lang="ru-RU" sz="1200" dirty="0" err="1">
                <a:latin typeface="+mn-lt"/>
              </a:rPr>
              <a:t>подвыборке</a:t>
            </a:r>
            <a:r>
              <a:rPr lang="ru-RU" sz="1200" dirty="0">
                <a:latin typeface="+mn-lt"/>
              </a:rPr>
              <a:t> мы отдали предпочтение дереву, т.к </a:t>
            </a:r>
            <a:r>
              <a:rPr lang="ru-RU" sz="1200" dirty="0" err="1">
                <a:latin typeface="+mn-lt"/>
              </a:rPr>
              <a:t>бустинг</a:t>
            </a:r>
            <a:r>
              <a:rPr lang="ru-RU" sz="1200" dirty="0">
                <a:latin typeface="+mn-lt"/>
              </a:rPr>
              <a:t> чаще относит тексты, не содержащие упоминание провинциальности, к категории 2.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80C3BB-05AC-4C98-B131-93D0E4196F27}"/>
              </a:ext>
            </a:extLst>
          </p:cNvPr>
          <p:cNvSpPr/>
          <p:nvPr/>
        </p:nvSpPr>
        <p:spPr>
          <a:xfrm>
            <a:off x="307425" y="2234326"/>
            <a:ext cx="7576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+mn-lt"/>
              </a:rPr>
              <a:t>Рассмотрим в качестве примера следующий текст. </a:t>
            </a:r>
            <a:r>
              <a:rPr lang="ru-RU" dirty="0" err="1">
                <a:latin typeface="+mn-lt"/>
              </a:rPr>
              <a:t>Бустинг</a:t>
            </a:r>
            <a:r>
              <a:rPr lang="ru-RU" dirty="0">
                <a:latin typeface="+mn-lt"/>
              </a:rPr>
              <a:t> – 2, дерево – 1</a:t>
            </a:r>
          </a:p>
        </p:txBody>
      </p:sp>
    </p:spTree>
    <p:extLst>
      <p:ext uri="{BB962C8B-B14F-4D97-AF65-F5344CB8AC3E}">
        <p14:creationId xmlns:p14="http://schemas.microsoft.com/office/powerpoint/2010/main" val="376161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628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771800" y="267494"/>
            <a:ext cx="3960440" cy="1953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ЗАКЛЮЧЕНИЕ</a:t>
            </a: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8371114" y="4397829"/>
            <a:ext cx="870857" cy="74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47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12347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Результаты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F7EA71-150A-477C-809D-B08AE5A75F43}"/>
              </a:ext>
            </a:extLst>
          </p:cNvPr>
          <p:cNvSpPr/>
          <p:nvPr/>
        </p:nvSpPr>
        <p:spPr>
          <a:xfrm>
            <a:off x="132714" y="972350"/>
            <a:ext cx="864096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Образ криминала в российском кино формируется за счёт использования следующих слов: </a:t>
            </a:r>
            <a:r>
              <a:rPr lang="ru-RU" i="1" dirty="0">
                <a:solidFill>
                  <a:srgbClr val="0070C0"/>
                </a:solidFill>
                <a:latin typeface="+mn-lt"/>
              </a:rPr>
              <a:t>тюрьма, преступник, расследование, криминальный, следователь, вынуждать, жертва, полиция, бандит, ум, опасный, покрывать, любимый, афера, убийца, угрожать, выясняться, исчезать, </a:t>
            </a:r>
            <a:r>
              <a:rPr lang="ru-RU" dirty="0">
                <a:solidFill>
                  <a:srgbClr val="0070C0"/>
                </a:solidFill>
                <a:latin typeface="+mn-lt"/>
              </a:rPr>
              <a:t>…</a:t>
            </a: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Образ провинциальности в российском кино формируется за счёт использования следующих слов: </a:t>
            </a:r>
            <a:r>
              <a:rPr lang="ru-RU" i="1" dirty="0">
                <a:solidFill>
                  <a:srgbClr val="0070C0"/>
                </a:solidFill>
                <a:latin typeface="+mn-lt"/>
              </a:rPr>
              <a:t>городок, деревня, столица, Москва, приходить, город, место, становиться, провинциальный, приезжать, попадать, переезжать, Петербург, замуж, влиятельный, одиночество, самостоятельный, … </a:t>
            </a:r>
          </a:p>
        </p:txBody>
      </p:sp>
    </p:spTree>
    <p:extLst>
      <p:ext uri="{BB962C8B-B14F-4D97-AF65-F5344CB8AC3E}">
        <p14:creationId xmlns:p14="http://schemas.microsoft.com/office/powerpoint/2010/main" val="4085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25"/>
                    </a14:imgEffect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195736" y="267494"/>
            <a:ext cx="4754100" cy="1953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МЕТОДОЛОГИЯ ИССЛЕДОВАНИЯ</a:t>
            </a: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8371114" y="4397829"/>
            <a:ext cx="870857" cy="74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05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4;p19"/>
          <p:cNvSpPr txBox="1">
            <a:spLocks/>
          </p:cNvSpPr>
          <p:nvPr/>
        </p:nvSpPr>
        <p:spPr>
          <a:xfrm>
            <a:off x="3205977" y="1084526"/>
            <a:ext cx="5601803" cy="627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>
              <a:buFont typeface="Poppins Light"/>
              <a:buNone/>
            </a:pPr>
            <a:endParaRPr lang="ru-RU" dirty="0"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121110" y="1077616"/>
            <a:ext cx="5771543" cy="1210897"/>
          </a:xfrm>
          <a:prstGeom prst="rect">
            <a:avLst/>
          </a:prstGeom>
          <a:solidFill>
            <a:srgbClr val="EBEBEB">
              <a:alpha val="72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ru-RU" dirty="0"/>
              <a:t>Предсказать наличие криминального сюжета в фильме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ru-RU" dirty="0"/>
              <a:t>Предсказать наличие в фильме героев провинциального происхождения или упоминания деревень, сёл, маленьких городов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15" name="Google Shape;193;p19"/>
          <p:cNvSpPr txBox="1">
            <a:spLocks/>
          </p:cNvSpPr>
          <p:nvPr/>
        </p:nvSpPr>
        <p:spPr>
          <a:xfrm>
            <a:off x="154322" y="119866"/>
            <a:ext cx="7238378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Цель и задачи исследования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87824" y="2721368"/>
            <a:ext cx="597683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spcBef>
                <a:spcPts val="600"/>
              </a:spcBef>
              <a:buClr>
                <a:srgbClr val="CCCCCC"/>
              </a:buClr>
              <a:buSzPts val="1600"/>
              <a:buFont typeface="Poppins Light"/>
              <a:buChar char="￮"/>
            </a:pP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Собрать базу с описаниями сюжетов российских мелодрам</a:t>
            </a:r>
          </a:p>
          <a:p>
            <a:pPr marL="457200" lvl="0" indent="-330200">
              <a:spcBef>
                <a:spcPts val="600"/>
              </a:spcBef>
              <a:buClr>
                <a:srgbClr val="CCCCCC"/>
              </a:buClr>
              <a:buSzPts val="1600"/>
              <a:buFont typeface="Poppins Light"/>
              <a:buChar char="￮"/>
            </a:pP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Разметить часть описаний сюжетов на предмет наличия в них (1) криминала; (2) провинции  </a:t>
            </a:r>
          </a:p>
          <a:p>
            <a:pPr marL="457200" lvl="0" indent="-330200">
              <a:spcBef>
                <a:spcPts val="600"/>
              </a:spcBef>
              <a:buClr>
                <a:srgbClr val="CCCCCC"/>
              </a:buClr>
              <a:buSzPts val="1600"/>
              <a:buFont typeface="Poppins Light"/>
              <a:buChar char="￮"/>
            </a:pP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Выполнить предобработку текстов</a:t>
            </a:r>
          </a:p>
          <a:p>
            <a:pPr marL="457200" lvl="0" indent="-330200">
              <a:spcBef>
                <a:spcPts val="600"/>
              </a:spcBef>
              <a:buClr>
                <a:srgbClr val="CCCCCC"/>
              </a:buClr>
              <a:buSzPts val="1600"/>
              <a:buFont typeface="Poppins Light"/>
              <a:buChar char="￮"/>
            </a:pP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Построить предсказательные модели (дерево, случайный лес, </a:t>
            </a:r>
            <a:r>
              <a:rPr lang="ru-RU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бустинг</a:t>
            </a: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marL="457200" lvl="0" indent="-330200">
              <a:spcBef>
                <a:spcPts val="600"/>
              </a:spcBef>
              <a:buClr>
                <a:srgbClr val="CCCCCC"/>
              </a:buClr>
              <a:buSzPts val="1600"/>
              <a:buFont typeface="Poppins Light"/>
              <a:buChar char="￮"/>
            </a:pPr>
            <a:r>
              <a:rPr lang="ru-RU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Оценить качество построенных моделей </a:t>
            </a:r>
          </a:p>
        </p:txBody>
      </p:sp>
      <p:cxnSp>
        <p:nvCxnSpPr>
          <p:cNvPr id="25" name="Straight Connector 27"/>
          <p:cNvCxnSpPr/>
          <p:nvPr/>
        </p:nvCxnSpPr>
        <p:spPr bwMode="gray">
          <a:xfrm>
            <a:off x="1257436" y="1018322"/>
            <a:ext cx="0" cy="618339"/>
          </a:xfrm>
          <a:prstGeom prst="line">
            <a:avLst/>
          </a:prstGeom>
          <a:ln cap="rnd">
            <a:solidFill>
              <a:srgbClr val="EBEBEB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8"/>
          <p:cNvCxnSpPr>
            <a:stCxn id="27" idx="6"/>
          </p:cNvCxnSpPr>
          <p:nvPr/>
        </p:nvCxnSpPr>
        <p:spPr bwMode="gray">
          <a:xfrm>
            <a:off x="883610" y="1337327"/>
            <a:ext cx="373825" cy="0"/>
          </a:xfrm>
          <a:prstGeom prst="line">
            <a:avLst/>
          </a:prstGeom>
          <a:ln cap="rnd">
            <a:solidFill>
              <a:srgbClr val="EBEBE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0"/>
          <p:cNvSpPr/>
          <p:nvPr/>
        </p:nvSpPr>
        <p:spPr bwMode="gray">
          <a:xfrm>
            <a:off x="395536" y="1088692"/>
            <a:ext cx="488074" cy="497269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200" dirty="0"/>
          </a:p>
        </p:txBody>
      </p:sp>
      <p:cxnSp>
        <p:nvCxnSpPr>
          <p:cNvPr id="28" name="Straight Connector 27"/>
          <p:cNvCxnSpPr/>
          <p:nvPr/>
        </p:nvCxnSpPr>
        <p:spPr bwMode="gray">
          <a:xfrm>
            <a:off x="1257436" y="2630732"/>
            <a:ext cx="0" cy="618339"/>
          </a:xfrm>
          <a:prstGeom prst="line">
            <a:avLst/>
          </a:prstGeom>
          <a:ln cap="rnd">
            <a:solidFill>
              <a:srgbClr val="EBEBEB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0" idx="6"/>
          </p:cNvCxnSpPr>
          <p:nvPr/>
        </p:nvCxnSpPr>
        <p:spPr bwMode="gray">
          <a:xfrm>
            <a:off x="883610" y="2949737"/>
            <a:ext cx="373825" cy="0"/>
          </a:xfrm>
          <a:prstGeom prst="line">
            <a:avLst/>
          </a:prstGeom>
          <a:ln cap="rnd">
            <a:solidFill>
              <a:srgbClr val="EBEBE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30"/>
          <p:cNvSpPr/>
          <p:nvPr/>
        </p:nvSpPr>
        <p:spPr bwMode="gray">
          <a:xfrm>
            <a:off x="395536" y="2701102"/>
            <a:ext cx="488074" cy="497269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200" dirty="0"/>
          </a:p>
        </p:txBody>
      </p:sp>
      <p:sp>
        <p:nvSpPr>
          <p:cNvPr id="39" name="Google Shape;194;p19"/>
          <p:cNvSpPr txBox="1">
            <a:spLocks/>
          </p:cNvSpPr>
          <p:nvPr/>
        </p:nvSpPr>
        <p:spPr>
          <a:xfrm>
            <a:off x="1291608" y="987574"/>
            <a:ext cx="123654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>
              <a:buFont typeface="Poppins Light"/>
              <a:buNone/>
            </a:pPr>
            <a:r>
              <a:rPr lang="ru-RU" sz="2400" b="1" i="1" dirty="0"/>
              <a:t>Цель</a:t>
            </a:r>
          </a:p>
        </p:txBody>
      </p:sp>
      <p:sp>
        <p:nvSpPr>
          <p:cNvPr id="40" name="Google Shape;194;p19"/>
          <p:cNvSpPr txBox="1">
            <a:spLocks/>
          </p:cNvSpPr>
          <p:nvPr/>
        </p:nvSpPr>
        <p:spPr>
          <a:xfrm>
            <a:off x="1295147" y="2605253"/>
            <a:ext cx="1471943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>
              <a:buFont typeface="Poppins Light"/>
              <a:buNone/>
            </a:pPr>
            <a:r>
              <a:rPr lang="ru-RU" sz="2400" b="1" i="1" dirty="0"/>
              <a:t>Задачи</a:t>
            </a:r>
          </a:p>
        </p:txBody>
      </p:sp>
      <p:sp>
        <p:nvSpPr>
          <p:cNvPr id="21" name="Google Shape;687;p39"/>
          <p:cNvSpPr/>
          <p:nvPr/>
        </p:nvSpPr>
        <p:spPr>
          <a:xfrm>
            <a:off x="460839" y="27793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550;p39"/>
          <p:cNvGrpSpPr/>
          <p:nvPr/>
        </p:nvGrpSpPr>
        <p:grpSpPr>
          <a:xfrm>
            <a:off x="485481" y="1128259"/>
            <a:ext cx="359272" cy="376691"/>
            <a:chOff x="5961125" y="1623900"/>
            <a:chExt cx="427450" cy="448175"/>
          </a:xfrm>
          <a:solidFill>
            <a:schemeClr val="tx1"/>
          </a:solidFill>
        </p:grpSpPr>
        <p:sp>
          <p:nvSpPr>
            <p:cNvPr id="23" name="Google Shape;551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2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3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4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5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6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7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grp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5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 contrast="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195736" y="329732"/>
            <a:ext cx="4754100" cy="1953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СБОР ДАННЫХ</a:t>
            </a:r>
            <a:b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ПРЕДОБРАБОТКА</a:t>
            </a: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8371114" y="4397829"/>
            <a:ext cx="870857" cy="74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11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5" name="Google Shape;193;p19"/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Выгрузка данных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598D6B-1B17-48DB-B3C9-B4D0BB1FA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39502"/>
            <a:ext cx="3944920" cy="4389762"/>
          </a:xfrm>
          <a:prstGeom prst="rect">
            <a:avLst/>
          </a:prstGeom>
        </p:spPr>
      </p:pic>
      <p:sp>
        <p:nvSpPr>
          <p:cNvPr id="9" name="Google Shape;194;p19">
            <a:extLst>
              <a:ext uri="{FF2B5EF4-FFF2-40B4-BE49-F238E27FC236}">
                <a16:creationId xmlns:a16="http://schemas.microsoft.com/office/drawing/2014/main" id="{E713C606-D354-4195-9379-27E16603453C}"/>
              </a:ext>
            </a:extLst>
          </p:cNvPr>
          <p:cNvSpPr txBox="1">
            <a:spLocks/>
          </p:cNvSpPr>
          <p:nvPr/>
        </p:nvSpPr>
        <p:spPr>
          <a:xfrm>
            <a:off x="177396" y="915566"/>
            <a:ext cx="3456384" cy="75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27000" indent="0">
              <a:buFont typeface="Poppins Light"/>
              <a:buNone/>
            </a:pPr>
            <a:endParaRPr lang="ru-RU" sz="20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73C6E-D940-43E4-8BA5-AD80FEA3EE48}"/>
              </a:ext>
            </a:extLst>
          </p:cNvPr>
          <p:cNvSpPr txBox="1"/>
          <p:nvPr/>
        </p:nvSpPr>
        <p:spPr>
          <a:xfrm>
            <a:off x="251520" y="915566"/>
            <a:ext cx="3382260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Источник:</a:t>
            </a:r>
            <a:r>
              <a:rPr lang="ru-RU" sz="1200" dirty="0"/>
              <a:t> онлайн-кинотеатр </a:t>
            </a:r>
            <a:r>
              <a:rPr lang="en-US" sz="1200" dirty="0"/>
              <a:t>ivi.ru</a:t>
            </a: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Раздел:</a:t>
            </a:r>
            <a:r>
              <a:rPr lang="ru-RU" sz="1200" dirty="0"/>
              <a:t> мелодрамы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Фильтр по стране: </a:t>
            </a:r>
            <a:r>
              <a:rPr lang="ru-RU" sz="1200" dirty="0"/>
              <a:t>Россия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Метод: </a:t>
            </a:r>
            <a:r>
              <a:rPr lang="en-US" sz="1200" dirty="0"/>
              <a:t>html-</a:t>
            </a:r>
            <a:r>
              <a:rPr lang="ru-RU" sz="1200" dirty="0"/>
              <a:t>теги. </a:t>
            </a:r>
            <a:r>
              <a:rPr lang="en-US" sz="1200" dirty="0"/>
              <a:t>JSON </a:t>
            </a:r>
            <a:r>
              <a:rPr lang="ru-RU" sz="1200" dirty="0"/>
              <a:t>не сработал </a:t>
            </a:r>
            <a:r>
              <a:rPr lang="ru-RU" sz="1200" dirty="0">
                <a:sym typeface="Wingdings" panose="05000000000000000000" pitchFamily="2" charset="2"/>
              </a:rPr>
              <a:t></a:t>
            </a: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>
              <a:spcAft>
                <a:spcPts val="300"/>
              </a:spcAft>
            </a:pPr>
            <a:r>
              <a:rPr lang="ru-RU" sz="1200" dirty="0"/>
              <a:t>Сначала мы собрали все ссылки на фильмы</a:t>
            </a:r>
          </a:p>
          <a:p>
            <a:pPr>
              <a:spcAft>
                <a:spcPts val="300"/>
              </a:spcAft>
            </a:pPr>
            <a:r>
              <a:rPr lang="en-US" sz="1200" dirty="0"/>
              <a:t>N = 577</a:t>
            </a:r>
            <a:endParaRPr lang="ru-RU" sz="1200" dirty="0"/>
          </a:p>
          <a:p>
            <a:pPr>
              <a:spcAft>
                <a:spcPts val="300"/>
              </a:spcAft>
            </a:pP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60313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5" name="Google Shape;193;p19"/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Выгрузка данных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8FD7AA-96CC-4767-B64F-4FC578F3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61" y="232051"/>
            <a:ext cx="3659528" cy="9819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3210CC-9F03-4C06-9695-8BA7D5676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360" y="1455991"/>
            <a:ext cx="3659527" cy="35523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3A462F-7273-446E-816B-1BAC71DB448E}"/>
              </a:ext>
            </a:extLst>
          </p:cNvPr>
          <p:cNvSpPr txBox="1"/>
          <p:nvPr/>
        </p:nvSpPr>
        <p:spPr>
          <a:xfrm>
            <a:off x="225907" y="555526"/>
            <a:ext cx="414134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ru-RU" sz="1200" dirty="0"/>
              <a:t>Далее мы собрали необходимую нам информацию о российских мелодрамах: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Название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Год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Описание сюжета</a:t>
            </a:r>
          </a:p>
          <a:p>
            <a:pPr>
              <a:spcAft>
                <a:spcPts val="300"/>
              </a:spcAft>
            </a:pPr>
            <a:endParaRPr lang="ru-RU" sz="1200" b="1" i="1" dirty="0"/>
          </a:p>
          <a:p>
            <a:pPr>
              <a:spcAft>
                <a:spcPts val="300"/>
              </a:spcAft>
            </a:pPr>
            <a:r>
              <a:rPr lang="ru-RU" sz="1200" b="1" i="1" dirty="0"/>
              <a:t>Проблема: </a:t>
            </a:r>
            <a:r>
              <a:rPr lang="ru-RU" sz="1200" dirty="0"/>
              <a:t>не у всех фильмов на сайте есть полное описание сюжета, поэтому нам пришлось вместо него выгрузить аннотации. Аннотации в некоторых случаях включили в себя лишнюю информацию, поэтому пришлось чистить базу.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DD705C7-398C-4CBA-985F-C9333C1C4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3003798"/>
            <a:ext cx="2532389" cy="1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0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5" name="Google Shape;193;p19"/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Предобработка текстов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3A462F-7273-446E-816B-1BAC71DB448E}"/>
              </a:ext>
            </a:extLst>
          </p:cNvPr>
          <p:cNvSpPr txBox="1"/>
          <p:nvPr/>
        </p:nvSpPr>
        <p:spPr>
          <a:xfrm>
            <a:off x="323528" y="771550"/>
            <a:ext cx="5184576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200" dirty="0"/>
              <a:t>Предобработка заключалась в: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Удалении небуквенных символов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Приведении к одному регистру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Удалении двойных пробелов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Удалении латинских букв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Приведении слов к начальной форме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Удалении стоп-слов </a:t>
            </a:r>
            <a:r>
              <a:rPr lang="ru-RU" sz="1200" dirty="0"/>
              <a:t>(только для построения моделей для предсказания наличия в сюжетах провинции)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51C78D-C7D9-4D36-AAF4-CF1A9556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0" y="3219822"/>
            <a:ext cx="9144000" cy="1202121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3FFB148-6B5B-4816-B083-DB525B176A76}"/>
              </a:ext>
            </a:extLst>
          </p:cNvPr>
          <p:cNvCxnSpPr/>
          <p:nvPr/>
        </p:nvCxnSpPr>
        <p:spPr>
          <a:xfrm>
            <a:off x="1714927" y="4421943"/>
            <a:ext cx="2163930" cy="0"/>
          </a:xfrm>
          <a:prstGeom prst="line">
            <a:avLst/>
          </a:prstGeom>
          <a:ln w="12700">
            <a:solidFill>
              <a:srgbClr val="F81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11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80"/>
                    </a14:imgEffect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266172" y="2489972"/>
            <a:ext cx="4754100" cy="1953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КРИМИНАЛЬНЫЙ</a:t>
            </a:r>
            <a:b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СЮЖЕТ</a:t>
            </a: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8371114" y="4397829"/>
            <a:ext cx="870857" cy="745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98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-1" r="25152" b="21118"/>
          <a:stretch/>
        </p:blipFill>
        <p:spPr>
          <a:xfrm>
            <a:off x="8405389" y="39508"/>
            <a:ext cx="736571" cy="683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57A2C-4A3B-462A-BCAE-9EB621F20947}"/>
              </a:ext>
            </a:extLst>
          </p:cNvPr>
          <p:cNvSpPr txBox="1"/>
          <p:nvPr/>
        </p:nvSpPr>
        <p:spPr>
          <a:xfrm>
            <a:off x="251520" y="915566"/>
            <a:ext cx="842493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Разметка текстов проходила вручную.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База была отсортирована в случайном порядке.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Категория 1</a:t>
            </a:r>
            <a:r>
              <a:rPr lang="ru-RU" sz="1200" dirty="0"/>
              <a:t> – в описании фильма  НЕ присутствует криминальный сюжет; </a:t>
            </a:r>
            <a:r>
              <a:rPr lang="ru-RU" sz="1200" b="1" i="1" dirty="0"/>
              <a:t>категория 2</a:t>
            </a:r>
            <a:r>
              <a:rPr lang="ru-RU" sz="1200" dirty="0"/>
              <a:t> – присутствует.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Было размечено 490 текстов (85% выборки). База с размеченными текстами в итоге была поделена в пропорциях 70/30 (обучающая/тестовая </a:t>
            </a:r>
            <a:r>
              <a:rPr lang="ru-RU" sz="1200" dirty="0" err="1"/>
              <a:t>подвыборки</a:t>
            </a:r>
            <a:r>
              <a:rPr lang="ru-RU" sz="1200" dirty="0"/>
              <a:t>).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b="1" i="1" dirty="0"/>
              <a:t>В категорию 1 </a:t>
            </a:r>
            <a:r>
              <a:rPr lang="ru-RU" sz="1200" dirty="0"/>
              <a:t>вошло 360 наблюдений, </a:t>
            </a:r>
            <a:r>
              <a:rPr lang="ru-RU" sz="1200" b="1" i="1" dirty="0"/>
              <a:t>в категорию 2</a:t>
            </a:r>
            <a:r>
              <a:rPr lang="ru-RU" sz="1200" dirty="0"/>
              <a:t> – 130.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Параметры матрицы токенов: 577*2254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200" dirty="0"/>
              <a:t>Ограничения на вхождение слова в матрицу: 1%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200" dirty="0"/>
          </a:p>
        </p:txBody>
      </p:sp>
      <p:sp>
        <p:nvSpPr>
          <p:cNvPr id="6" name="Google Shape;193;p19">
            <a:extLst>
              <a:ext uri="{FF2B5EF4-FFF2-40B4-BE49-F238E27FC236}">
                <a16:creationId xmlns:a16="http://schemas.microsoft.com/office/drawing/2014/main" id="{1D09EF11-6800-4205-B183-7ACC6E93F8A8}"/>
              </a:ext>
            </a:extLst>
          </p:cNvPr>
          <p:cNvSpPr txBox="1">
            <a:spLocks/>
          </p:cNvSpPr>
          <p:nvPr/>
        </p:nvSpPr>
        <p:spPr>
          <a:xfrm>
            <a:off x="154321" y="-20538"/>
            <a:ext cx="7898067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3200" dirty="0">
                <a:solidFill>
                  <a:srgbClr val="F8104D"/>
                </a:solidFill>
              </a:rPr>
              <a:t>Разметка текстов</a:t>
            </a:r>
          </a:p>
        </p:txBody>
      </p:sp>
    </p:spTree>
    <p:extLst>
      <p:ext uri="{BB962C8B-B14F-4D97-AF65-F5344CB8AC3E}">
        <p14:creationId xmlns:p14="http://schemas.microsoft.com/office/powerpoint/2010/main" val="2723006242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6113</TotalTime>
  <Words>1359</Words>
  <Application>Microsoft Office PowerPoint</Application>
  <PresentationFormat>Экран (16:9)</PresentationFormat>
  <Paragraphs>267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Poppins Light</vt:lpstr>
      <vt:lpstr>Arial</vt:lpstr>
      <vt:lpstr>Wingdings</vt:lpstr>
      <vt:lpstr>Poppins</vt:lpstr>
      <vt:lpstr>Calibri</vt:lpstr>
      <vt:lpstr>Cymbeline template</vt:lpstr>
      <vt:lpstr>АНАЛИЗ СЮЖЕТОВ         РОССИЙСКИХ МЕЛОДРАМ    Алёна Бабкина, Егор Чуриков  мар191</vt:lpstr>
      <vt:lpstr>МЕТОДОЛОГИЯ ИССЛЕДОВАНИЯ</vt:lpstr>
      <vt:lpstr>Презентация PowerPoint</vt:lpstr>
      <vt:lpstr>СБОР ДАННЫХ И ПРЕДОБРАБОТКА</vt:lpstr>
      <vt:lpstr>Презентация PowerPoint</vt:lpstr>
      <vt:lpstr>Презентация PowerPoint</vt:lpstr>
      <vt:lpstr>Презентация PowerPoint</vt:lpstr>
      <vt:lpstr>КРИМИНАЛЬНЫЙ СЮЖЕТ</vt:lpstr>
      <vt:lpstr>Презентация PowerPoint</vt:lpstr>
      <vt:lpstr>Презентация PowerPoint</vt:lpstr>
      <vt:lpstr>Презентация PowerPoint</vt:lpstr>
      <vt:lpstr>Презентация PowerPoint</vt:lpstr>
      <vt:lpstr>УПОМИНАНИЕ ПРОВИНЦИИ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ПРАКТИКИ АДАПТАЦИИ СЛЕПЫХ СТУДЕНТОВ В ВЫСШИХ УЧЕБНЫХ ЗАВЕДЕНИЯХ МОСКОВСКОГО РЕГИОНА           Бабкина Алёна, 153</dc:title>
  <dc:creator>Студент НИУ ВШЭ</dc:creator>
  <cp:lastModifiedBy>Alena Sergeevna</cp:lastModifiedBy>
  <cp:revision>509</cp:revision>
  <dcterms:modified xsi:type="dcterms:W3CDTF">2020-06-03T15:38:27Z</dcterms:modified>
</cp:coreProperties>
</file>